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Comfortaa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914">
          <p15:clr>
            <a:srgbClr val="9AA0A6"/>
          </p15:clr>
        </p15:guide>
        <p15:guide id="4" pos="384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14"/>
        <p:guide pos="384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mforta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Comfortaa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352cde6e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352cde6e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352cde6e7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352cde6e7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352cde6e7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352cde6e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352cde6e7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8352cde6e7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352cde6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352cde6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36fe64133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36fe64133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352cde6e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352cde6e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352cde6e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352cde6e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352cde6e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352cde6e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352cde6e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352cde6e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352cde6e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352cde6e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352cde6e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352cde6e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Relationship Id="rId4" Type="http://schemas.openxmlformats.org/officeDocument/2006/relationships/image" Target="../media/image46.jpg"/><Relationship Id="rId5" Type="http://schemas.openxmlformats.org/officeDocument/2006/relationships/image" Target="../media/image30.jpg"/><Relationship Id="rId6" Type="http://schemas.openxmlformats.org/officeDocument/2006/relationships/image" Target="../media/image4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Relationship Id="rId4" Type="http://schemas.openxmlformats.org/officeDocument/2006/relationships/image" Target="../media/image33.jpg"/><Relationship Id="rId5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43.jpg"/><Relationship Id="rId5" Type="http://schemas.openxmlformats.org/officeDocument/2006/relationships/image" Target="../media/image42.jpg"/><Relationship Id="rId6" Type="http://schemas.openxmlformats.org/officeDocument/2006/relationships/image" Target="../media/image40.jpg"/><Relationship Id="rId7" Type="http://schemas.openxmlformats.org/officeDocument/2006/relationships/image" Target="../media/image4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8.jpg"/><Relationship Id="rId6" Type="http://schemas.openxmlformats.org/officeDocument/2006/relationships/image" Target="../media/image10.png"/><Relationship Id="rId7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32.png"/><Relationship Id="rId8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Relationship Id="rId5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7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4" name="Google Shape;54;p13"/>
          <p:cNvPicPr preferRelativeResize="0"/>
          <p:nvPr/>
        </p:nvPicPr>
        <p:blipFill rotWithShape="1">
          <a:blip r:embed="rId3">
            <a:alphaModFix/>
          </a:blip>
          <a:srcRect b="27473" l="0" r="0" t="16273"/>
          <a:stretch/>
        </p:blipFill>
        <p:spPr>
          <a:xfrm>
            <a:off x="-175" y="0"/>
            <a:ext cx="9144175" cy="5143500"/>
          </a:xfrm>
          <a:prstGeom prst="rect">
            <a:avLst/>
          </a:prstGeom>
          <a:noFill/>
          <a:ln cap="flat" cmpd="sng" w="7620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-128500" y="-148350"/>
            <a:ext cx="8520600" cy="102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highlight>
                  <a:srgbClr val="D9EAD3"/>
                </a:highlight>
                <a:latin typeface="Comfortaa"/>
                <a:ea typeface="Comfortaa"/>
                <a:cs typeface="Comfortaa"/>
                <a:sym typeface="Comfortaa"/>
              </a:rPr>
              <a:t>Naturing at Home</a:t>
            </a:r>
            <a:endParaRPr b="1">
              <a:solidFill>
                <a:srgbClr val="073763"/>
              </a:solidFill>
              <a:highlight>
                <a:srgbClr val="D9EAD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Observe</a:t>
            </a:r>
            <a:endParaRPr/>
          </a:p>
        </p:txBody>
      </p:sp>
      <p:sp>
        <p:nvSpPr>
          <p:cNvPr id="163" name="Google Shape;163;p22"/>
          <p:cNvSpPr txBox="1"/>
          <p:nvPr>
            <p:ph idx="1" type="body"/>
          </p:nvPr>
        </p:nvSpPr>
        <p:spPr>
          <a:xfrm>
            <a:off x="0" y="518325"/>
            <a:ext cx="630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looking for everything </a:t>
            </a: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that's</a:t>
            </a: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happening in our environment so everything should be added as an observation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Especially look for species interactions! Like holes on leaves, scratches on bark, or a bee on a flower.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ground is also a very important place for species activity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 if you can spot some roly-polies or lizards amongst leaf litter, or maybe even some bee nests in soft ground.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Remember to take photos of less charismatic critters like spiders and beetles!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two contribute a lot to our ecosystem by controlling pests and eating decomposing materials.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"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2538" y="3263800"/>
            <a:ext cx="2232838" cy="18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4">
            <a:alphaModFix/>
          </a:blip>
          <a:srcRect b="0" l="26486" r="0" t="0"/>
          <a:stretch/>
        </p:blipFill>
        <p:spPr>
          <a:xfrm>
            <a:off x="6262700" y="0"/>
            <a:ext cx="28359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66" name="Google Shape;16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263800"/>
            <a:ext cx="1843225" cy="1843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67" name="Google Shape;16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2000" y="3263800"/>
            <a:ext cx="1843225" cy="18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type="title"/>
          </p:nvPr>
        </p:nvSpPr>
        <p:spPr>
          <a:xfrm>
            <a:off x="311700" y="51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Pro-Tips</a:t>
            </a:r>
            <a:endParaRPr/>
          </a:p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53675" y="570900"/>
            <a:ext cx="5055000" cy="45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Remember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respect 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people's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privacy and be aware of where you are. Not every living organism wants pictures of themselves or 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their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physical home.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Choose one location to observe. Sit next to a flowering shrub, a rock garden, a patch of dirt, and look for movement. Odds are you’ll find something you never would have seen if you were moving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trying to identify something, don’t forget iNaturalist can help you do that: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Search for the type of critter (ie butterflies) in your area and see what other people have 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seen.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Look up and follow experts in their field on 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iNaturalist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see what they have seen in the area, and grow your iNaturalist community!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Try taking pictures from multiple angles to let other naturalists figure out exactly what you saw!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Break up your observation time over a full day. Choose a location and spend 30 minutes observing in the morning, midday, and at dusk. You might see completely different things at each time in the same location!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" id="174" name="Google Shape;174;p23"/>
          <p:cNvPicPr preferRelativeResize="0"/>
          <p:nvPr/>
        </p:nvPicPr>
        <p:blipFill rotWithShape="1">
          <a:blip r:embed="rId3">
            <a:alphaModFix/>
          </a:blip>
          <a:srcRect b="13966" l="25777" r="0" t="29695"/>
          <a:stretch/>
        </p:blipFill>
        <p:spPr>
          <a:xfrm>
            <a:off x="5327838" y="0"/>
            <a:ext cx="2173825" cy="220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75" name="Google Shape;175;p23"/>
          <p:cNvPicPr preferRelativeResize="0"/>
          <p:nvPr/>
        </p:nvPicPr>
        <p:blipFill rotWithShape="1">
          <a:blip r:embed="rId4">
            <a:alphaModFix/>
          </a:blip>
          <a:srcRect b="14554" l="16953" r="14548" t="36719"/>
          <a:stretch/>
        </p:blipFill>
        <p:spPr>
          <a:xfrm>
            <a:off x="7215675" y="1834275"/>
            <a:ext cx="2000975" cy="1897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76" name="Google Shape;176;p23"/>
          <p:cNvPicPr preferRelativeResize="0"/>
          <p:nvPr/>
        </p:nvPicPr>
        <p:blipFill rotWithShape="1">
          <a:blip r:embed="rId5">
            <a:alphaModFix/>
          </a:blip>
          <a:srcRect b="32032" l="20006" r="31597" t="28421"/>
          <a:stretch/>
        </p:blipFill>
        <p:spPr>
          <a:xfrm>
            <a:off x="5108686" y="2805875"/>
            <a:ext cx="2108715" cy="229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3"/>
          <p:cNvCxnSpPr/>
          <p:nvPr/>
        </p:nvCxnSpPr>
        <p:spPr>
          <a:xfrm>
            <a:off x="5738825" y="3514125"/>
            <a:ext cx="735600" cy="183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23"/>
          <p:cNvCxnSpPr/>
          <p:nvPr/>
        </p:nvCxnSpPr>
        <p:spPr>
          <a:xfrm flipH="1" rot="10800000">
            <a:off x="5766075" y="4086050"/>
            <a:ext cx="690000" cy="183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9" name="Google Shape;179;p23"/>
          <p:cNvCxnSpPr/>
          <p:nvPr/>
        </p:nvCxnSpPr>
        <p:spPr>
          <a:xfrm flipH="1">
            <a:off x="5748000" y="3523200"/>
            <a:ext cx="9000" cy="5811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0" name="Google Shape;180;p23"/>
          <p:cNvCxnSpPr/>
          <p:nvPr/>
        </p:nvCxnSpPr>
        <p:spPr>
          <a:xfrm>
            <a:off x="6474425" y="3518550"/>
            <a:ext cx="0" cy="5904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23"/>
          <p:cNvSpPr/>
          <p:nvPr/>
        </p:nvSpPr>
        <p:spPr>
          <a:xfrm>
            <a:off x="7709300" y="4068025"/>
            <a:ext cx="889800" cy="8535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/>
          <p:cNvSpPr/>
          <p:nvPr/>
        </p:nvSpPr>
        <p:spPr>
          <a:xfrm>
            <a:off x="7963550" y="4285975"/>
            <a:ext cx="72630" cy="181602"/>
          </a:xfrm>
          <a:prstGeom prst="flowChartTermina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3"/>
          <p:cNvSpPr/>
          <p:nvPr/>
        </p:nvSpPr>
        <p:spPr>
          <a:xfrm>
            <a:off x="8243075" y="4285975"/>
            <a:ext cx="72630" cy="181602"/>
          </a:xfrm>
          <a:prstGeom prst="flowChartTermina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3"/>
          <p:cNvSpPr/>
          <p:nvPr/>
        </p:nvSpPr>
        <p:spPr>
          <a:xfrm rot="-10616632">
            <a:off x="7867719" y="4429841"/>
            <a:ext cx="562700" cy="383028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3"/>
          <p:cNvSpPr/>
          <p:nvPr/>
        </p:nvSpPr>
        <p:spPr>
          <a:xfrm rot="-7925395">
            <a:off x="6386360" y="4231863"/>
            <a:ext cx="1082208" cy="837946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 Pro-tips</a:t>
            </a:r>
            <a:endParaRPr/>
          </a:p>
        </p:txBody>
      </p:sp>
      <p:sp>
        <p:nvSpPr>
          <p:cNvPr id="191" name="Google Shape;191;p24"/>
          <p:cNvSpPr txBox="1"/>
          <p:nvPr>
            <p:ph idx="1" type="body"/>
          </p:nvPr>
        </p:nvSpPr>
        <p:spPr>
          <a:xfrm>
            <a:off x="101550" y="607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Bees and flies often mimic each other, so they can be difficult to tell apart. (Many critter make their living by imitating others!) Bees have long antennae and oval-shaped eyes, while flies have very short antennae and eyes that take up most of their face. 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When looking for pollinators, notice different flight patterns. Common honeybees have a slow flight, while flies have erratic, hovering movements. California native bees often look like little gray blurs and also have fast, erratic flight.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Bird shots are best with a digital camera with a good zoom lens. Birds are often far away and clear photos are needed for the identification process.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"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50" y="2061275"/>
            <a:ext cx="2026346" cy="2026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93" name="Google Shape;19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475" y="1865152"/>
            <a:ext cx="2889250" cy="288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94" name="Google Shape;194;p24"/>
          <p:cNvPicPr preferRelativeResize="0"/>
          <p:nvPr/>
        </p:nvPicPr>
        <p:blipFill rotWithShape="1">
          <a:blip r:embed="rId5">
            <a:alphaModFix/>
          </a:blip>
          <a:srcRect b="18092" l="17340" r="7820" t="7970"/>
          <a:stretch/>
        </p:blipFill>
        <p:spPr>
          <a:xfrm>
            <a:off x="2206162" y="3117175"/>
            <a:ext cx="2050871" cy="202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 txBox="1"/>
          <p:nvPr/>
        </p:nvSpPr>
        <p:spPr>
          <a:xfrm>
            <a:off x="597075" y="4024025"/>
            <a:ext cx="10353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Bee</a:t>
            </a:r>
            <a:endParaRPr b="1"/>
          </a:p>
        </p:txBody>
      </p:sp>
      <p:sp>
        <p:nvSpPr>
          <p:cNvPr id="196" name="Google Shape;196;p24"/>
          <p:cNvSpPr txBox="1"/>
          <p:nvPr/>
        </p:nvSpPr>
        <p:spPr>
          <a:xfrm>
            <a:off x="2859275" y="2731300"/>
            <a:ext cx="744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Fly</a:t>
            </a:r>
            <a:endParaRPr b="1"/>
          </a:p>
        </p:txBody>
      </p:sp>
      <p:sp>
        <p:nvSpPr>
          <p:cNvPr id="197" name="Google Shape;197;p24"/>
          <p:cNvSpPr txBox="1"/>
          <p:nvPr/>
        </p:nvSpPr>
        <p:spPr>
          <a:xfrm>
            <a:off x="2076175" y="2815000"/>
            <a:ext cx="644700" cy="2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VS.</a:t>
            </a: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>
            <p:ph type="title"/>
          </p:nvPr>
        </p:nvSpPr>
        <p:spPr>
          <a:xfrm>
            <a:off x="18150" y="109050"/>
            <a:ext cx="910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Enjoy spring as we get to know nature at home!</a:t>
            </a:r>
            <a:endParaRPr/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438" y="3028364"/>
            <a:ext cx="2115126" cy="2115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04" name="Google Shape;204;p25"/>
          <p:cNvPicPr preferRelativeResize="0"/>
          <p:nvPr/>
        </p:nvPicPr>
        <p:blipFill rotWithShape="1">
          <a:blip r:embed="rId4">
            <a:alphaModFix/>
          </a:blip>
          <a:srcRect b="14668" l="0" r="0" t="0"/>
          <a:stretch/>
        </p:blipFill>
        <p:spPr>
          <a:xfrm>
            <a:off x="2552700" y="754400"/>
            <a:ext cx="4038600" cy="438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05" name="Google Shape;20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75" y="2989076"/>
            <a:ext cx="2068024" cy="2071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06" name="Google Shape;20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1800" y="754400"/>
            <a:ext cx="2154424" cy="2154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07" name="Google Shape;20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775" y="754400"/>
            <a:ext cx="2068025" cy="20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79075" y="48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79075" y="588750"/>
            <a:ext cx="5229900" cy="39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Anyone can do it anywhere! All you need is a camera (point and shoot or phone)!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can create a huge observation set about our local habitats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get to collaborate and help 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each other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 identifications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get to know the whos and what is in our gardens, parks, or neighborhoods.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can see how 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biodiversity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varies across the Wildland to Urban scale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ildland, rural, suburban, 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residential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urban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9700" y="0"/>
            <a:ext cx="3676625" cy="244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9700" y="2449950"/>
            <a:ext cx="3676626" cy="2757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2555225" y="26685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35537"/>
          <a:stretch/>
        </p:blipFill>
        <p:spPr>
          <a:xfrm>
            <a:off x="224350" y="892975"/>
            <a:ext cx="8695300" cy="335755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1201900" y="4846550"/>
            <a:ext cx="709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Courtesy of City Nature Challenge and Community Planning Assistance for Wildfire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started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2050700" y="516850"/>
            <a:ext cx="432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Download the app or head over to iNaturalist website                      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 an account using your UC Davis email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Projects collect the observations and help build biodiversity data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Right now we are starting the “Naturing at Home” project and if you join, your observations will be automatically added.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"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9350" y="0"/>
            <a:ext cx="2564650" cy="2564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9338" y="2571750"/>
            <a:ext cx="2564650" cy="2564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9" name="Google Shape;79;p16"/>
          <p:cNvPicPr preferRelativeResize="0"/>
          <p:nvPr/>
        </p:nvPicPr>
        <p:blipFill rotWithShape="1">
          <a:blip r:embed="rId5">
            <a:alphaModFix/>
          </a:blip>
          <a:srcRect b="19038" l="0" r="477" t="23889"/>
          <a:stretch/>
        </p:blipFill>
        <p:spPr>
          <a:xfrm>
            <a:off x="2189975" y="3344303"/>
            <a:ext cx="4389375" cy="183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2953501"/>
            <a:ext cx="2189974" cy="219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81" name="Google Shape;81;p16"/>
          <p:cNvPicPr preferRelativeResize="0"/>
          <p:nvPr/>
        </p:nvPicPr>
        <p:blipFill rotWithShape="1">
          <a:blip r:embed="rId7">
            <a:alphaModFix/>
          </a:blip>
          <a:srcRect b="11855" l="17028" r="21674" t="0"/>
          <a:stretch/>
        </p:blipFill>
        <p:spPr>
          <a:xfrm>
            <a:off x="0" y="0"/>
            <a:ext cx="2189975" cy="314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301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iNaturalist.org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30157" l="62732" r="0" t="0"/>
          <a:stretch/>
        </p:blipFill>
        <p:spPr>
          <a:xfrm>
            <a:off x="385726" y="1537087"/>
            <a:ext cx="2541975" cy="246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b="0" l="50809" r="0" t="0"/>
          <a:stretch/>
        </p:blipFill>
        <p:spPr>
          <a:xfrm>
            <a:off x="1238379" y="2237840"/>
            <a:ext cx="1769602" cy="176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8453" y="440608"/>
            <a:ext cx="3829986" cy="16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6">
            <a:alphaModFix/>
          </a:blip>
          <a:srcRect b="32696" l="0" r="0" t="0"/>
          <a:stretch/>
        </p:blipFill>
        <p:spPr>
          <a:xfrm>
            <a:off x="3378450" y="1228150"/>
            <a:ext cx="3873351" cy="134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7">
            <a:alphaModFix/>
          </a:blip>
          <a:srcRect b="53576" l="0" r="0" t="0"/>
          <a:stretch/>
        </p:blipFill>
        <p:spPr>
          <a:xfrm>
            <a:off x="3378450" y="2515225"/>
            <a:ext cx="3151199" cy="1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3825" y="2668000"/>
            <a:ext cx="4119701" cy="21378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310825" y="1082850"/>
            <a:ext cx="17697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Up</a:t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3378450" y="120325"/>
            <a:ext cx="16845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the project</a:t>
            </a: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4261300" y="3208275"/>
            <a:ext cx="461100" cy="21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381000" y="1173075"/>
            <a:ext cx="2627100" cy="3288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3378450" y="205500"/>
            <a:ext cx="5585100" cy="4732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/>
          </a:blip>
          <a:srcRect b="76251" l="0" r="0" t="5307"/>
          <a:stretch/>
        </p:blipFill>
        <p:spPr>
          <a:xfrm>
            <a:off x="2551525" y="642200"/>
            <a:ext cx="2353199" cy="8923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" name="Google Shape;103;p18"/>
          <p:cNvSpPr txBox="1"/>
          <p:nvPr>
            <p:ph type="title"/>
          </p:nvPr>
        </p:nvSpPr>
        <p:spPr>
          <a:xfrm>
            <a:off x="301675" y="159813"/>
            <a:ext cx="203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the App</a:t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 rotWithShape="1">
          <a:blip r:embed="rId4">
            <a:alphaModFix/>
          </a:blip>
          <a:srcRect b="50139" l="0" r="0" t="6157"/>
          <a:stretch/>
        </p:blipFill>
        <p:spPr>
          <a:xfrm>
            <a:off x="3925913" y="1510714"/>
            <a:ext cx="1623450" cy="14588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" name="Google Shape;105;p18"/>
          <p:cNvPicPr preferRelativeResize="0"/>
          <p:nvPr/>
        </p:nvPicPr>
        <p:blipFill rotWithShape="1">
          <a:blip r:embed="rId5">
            <a:alphaModFix/>
          </a:blip>
          <a:srcRect b="72449" l="0" r="0" t="5742"/>
          <a:stretch/>
        </p:blipFill>
        <p:spPr>
          <a:xfrm>
            <a:off x="4911150" y="1745050"/>
            <a:ext cx="2397676" cy="1075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" name="Google Shape;106;p18"/>
          <p:cNvSpPr/>
          <p:nvPr/>
        </p:nvSpPr>
        <p:spPr>
          <a:xfrm>
            <a:off x="4083867" y="2190691"/>
            <a:ext cx="612900" cy="183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7080789" y="1864786"/>
            <a:ext cx="139200" cy="183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5898948" y="3723102"/>
            <a:ext cx="422100" cy="183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6">
            <a:alphaModFix/>
          </a:blip>
          <a:srcRect b="59776" l="0" r="0" t="5847"/>
          <a:stretch/>
        </p:blipFill>
        <p:spPr>
          <a:xfrm>
            <a:off x="5444365" y="2641960"/>
            <a:ext cx="2255101" cy="159394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" name="Google Shape;110;p18"/>
          <p:cNvSpPr/>
          <p:nvPr/>
        </p:nvSpPr>
        <p:spPr>
          <a:xfrm>
            <a:off x="2584800" y="718700"/>
            <a:ext cx="232500" cy="126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5490200" y="3459925"/>
            <a:ext cx="1239600" cy="315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00" y="1034850"/>
            <a:ext cx="1825095" cy="37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/>
          <p:nvPr/>
        </p:nvSpPr>
        <p:spPr>
          <a:xfrm>
            <a:off x="414925" y="4375825"/>
            <a:ext cx="1239600" cy="315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 txBox="1"/>
          <p:nvPr/>
        </p:nvSpPr>
        <p:spPr>
          <a:xfrm>
            <a:off x="217750" y="642200"/>
            <a:ext cx="10326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Up</a:t>
            </a:r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2817300" y="288675"/>
            <a:ext cx="17547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the project</a:t>
            </a:r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 rotWithShape="1">
          <a:blip r:embed="rId8">
            <a:alphaModFix/>
          </a:blip>
          <a:srcRect b="50574" l="0" r="0" t="5589"/>
          <a:stretch/>
        </p:blipFill>
        <p:spPr>
          <a:xfrm>
            <a:off x="6974975" y="3240025"/>
            <a:ext cx="2169024" cy="195512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" name="Google Shape;117;p18"/>
          <p:cNvSpPr/>
          <p:nvPr/>
        </p:nvSpPr>
        <p:spPr>
          <a:xfrm>
            <a:off x="7378554" y="3907000"/>
            <a:ext cx="422100" cy="183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Uploading an observation</a:t>
            </a:r>
            <a:endParaRPr/>
          </a:p>
        </p:txBody>
      </p:sp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93150" y="551925"/>
            <a:ext cx="566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Wander around your backyard or </a:t>
            </a: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neighborhood</a:t>
            </a: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see what you can see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 in one place and see what visits a specific area is a great way to capture multiple species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you do capture some critter, you should also add the plant that its interacting with. You can do this with the same photo or take a new one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 your photo, time, date, location, and mark if its captive or cultivated (put there by people )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you join “Naturing at Home” be sure to add your terrain type to your observations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On the website, add an “Observation Field” and type “Wild to Urban” and chose your terrain type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○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On the APP, put the terrain type in the description (Wild, rural, </a:t>
            </a: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suburban</a:t>
            </a: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residential, urban)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■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 can then go on to the desktop to add the field properly by editing your observation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Then submit your observation!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"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5875" y="2571750"/>
            <a:ext cx="2924725" cy="2619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24850" y="551925"/>
            <a:ext cx="2619150" cy="2619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26" name="Google Shape;126;p19"/>
          <p:cNvPicPr preferRelativeResize="0"/>
          <p:nvPr/>
        </p:nvPicPr>
        <p:blipFill rotWithShape="1">
          <a:blip r:embed="rId5">
            <a:alphaModFix/>
          </a:blip>
          <a:srcRect b="33619" l="26480" r="20559" t="33577"/>
          <a:stretch/>
        </p:blipFill>
        <p:spPr>
          <a:xfrm>
            <a:off x="5908625" y="0"/>
            <a:ext cx="1337100" cy="12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25" y="730663"/>
            <a:ext cx="3688799" cy="130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25" y="1333528"/>
            <a:ext cx="3553399" cy="17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8044" y="681597"/>
            <a:ext cx="1627724" cy="15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6">
            <a:alphaModFix/>
          </a:blip>
          <a:srcRect b="5908" l="0" r="0" t="0"/>
          <a:stretch/>
        </p:blipFill>
        <p:spPr>
          <a:xfrm>
            <a:off x="3918550" y="335900"/>
            <a:ext cx="2537450" cy="22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18543" y="2867543"/>
            <a:ext cx="2780775" cy="2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3918550" y="0"/>
            <a:ext cx="27390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time, species and location</a:t>
            </a:r>
            <a:endParaRPr/>
          </a:p>
        </p:txBody>
      </p:sp>
      <p:sp>
        <p:nvSpPr>
          <p:cNvPr id="137" name="Google Shape;137;p20"/>
          <p:cNvSpPr txBox="1"/>
          <p:nvPr/>
        </p:nvSpPr>
        <p:spPr>
          <a:xfrm>
            <a:off x="6757750" y="340800"/>
            <a:ext cx="24399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iNaturalist will make a suggestion</a:t>
            </a:r>
            <a:endParaRPr sz="1200"/>
          </a:p>
        </p:txBody>
      </p:sp>
      <p:sp>
        <p:nvSpPr>
          <p:cNvPr id="138" name="Google Shape;138;p20"/>
          <p:cNvSpPr txBox="1"/>
          <p:nvPr/>
        </p:nvSpPr>
        <p:spPr>
          <a:xfrm>
            <a:off x="3939450" y="2571750"/>
            <a:ext cx="47334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for the “Wild to Urban” field and select your terrain</a:t>
            </a:r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3469950" y="4546350"/>
            <a:ext cx="469500" cy="2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0"/>
          <p:cNvSpPr/>
          <p:nvPr/>
        </p:nvSpPr>
        <p:spPr>
          <a:xfrm>
            <a:off x="4321350" y="4526250"/>
            <a:ext cx="621600" cy="240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0"/>
          <p:cNvSpPr txBox="1"/>
          <p:nvPr/>
        </p:nvSpPr>
        <p:spPr>
          <a:xfrm>
            <a:off x="1925850" y="4360200"/>
            <a:ext cx="154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sure to click add!</a:t>
            </a:r>
            <a:endParaRPr/>
          </a:p>
        </p:txBody>
      </p:sp>
      <p:sp>
        <p:nvSpPr>
          <p:cNvPr id="142" name="Google Shape;142;p20"/>
          <p:cNvSpPr txBox="1"/>
          <p:nvPr>
            <p:ph type="title"/>
          </p:nvPr>
        </p:nvSpPr>
        <p:spPr>
          <a:xfrm>
            <a:off x="121825" y="108900"/>
            <a:ext cx="301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iNaturalist.org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2125" y="837276"/>
            <a:ext cx="2006474" cy="412576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>
            <p:ph type="title"/>
          </p:nvPr>
        </p:nvSpPr>
        <p:spPr>
          <a:xfrm>
            <a:off x="138625" y="124200"/>
            <a:ext cx="216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the App</a:t>
            </a:r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9908" y="837275"/>
            <a:ext cx="2006474" cy="412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703" y="837278"/>
            <a:ext cx="2006469" cy="4125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/>
          <p:nvPr/>
        </p:nvSpPr>
        <p:spPr>
          <a:xfrm>
            <a:off x="65500" y="837275"/>
            <a:ext cx="892200" cy="3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Click on the plus on the home screen</a:t>
            </a:r>
            <a:endParaRPr sz="1200"/>
          </a:p>
        </p:txBody>
      </p:sp>
      <p:sp>
        <p:nvSpPr>
          <p:cNvPr id="152" name="Google Shape;152;p21"/>
          <p:cNvSpPr txBox="1"/>
          <p:nvPr/>
        </p:nvSpPr>
        <p:spPr>
          <a:xfrm>
            <a:off x="2975688" y="837275"/>
            <a:ext cx="1022700" cy="3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Fill out all of the fields.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Don’t forget to put your </a:t>
            </a:r>
            <a:r>
              <a:rPr lang="en" sz="1200"/>
              <a:t>terrain</a:t>
            </a:r>
            <a:r>
              <a:rPr lang="en" sz="1200"/>
              <a:t> type in the notes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(Wild, rural, urban, suburban, urban </a:t>
            </a:r>
            <a:endParaRPr sz="1200"/>
          </a:p>
        </p:txBody>
      </p:sp>
      <p:sp>
        <p:nvSpPr>
          <p:cNvPr id="153" name="Google Shape;153;p21"/>
          <p:cNvSpPr txBox="1"/>
          <p:nvPr/>
        </p:nvSpPr>
        <p:spPr>
          <a:xfrm>
            <a:off x="6027888" y="887425"/>
            <a:ext cx="1022700" cy="3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Click the check and your observation will be auto added to the project</a:t>
            </a:r>
            <a:endParaRPr sz="1200"/>
          </a:p>
        </p:txBody>
      </p:sp>
      <p:sp>
        <p:nvSpPr>
          <p:cNvPr id="154" name="Google Shape;154;p21"/>
          <p:cNvSpPr/>
          <p:nvPr/>
        </p:nvSpPr>
        <p:spPr>
          <a:xfrm>
            <a:off x="2536650" y="4321350"/>
            <a:ext cx="427500" cy="360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4060675" y="2571750"/>
            <a:ext cx="270600" cy="1799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/>
          <p:cNvSpPr/>
          <p:nvPr/>
        </p:nvSpPr>
        <p:spPr>
          <a:xfrm>
            <a:off x="4060675" y="1854850"/>
            <a:ext cx="270600" cy="240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/>
          <p:nvPr/>
        </p:nvSpPr>
        <p:spPr>
          <a:xfrm>
            <a:off x="8522400" y="1082825"/>
            <a:ext cx="270600" cy="240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